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0" r:id="rId1"/>
  </p:sldMasterIdLst>
  <p:handoutMasterIdLst>
    <p:handoutMasterId r:id="rId2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id="{9AC440C7-35A5-4C66-85C0-57ABA215A4CD}" name="표지 및 목차">
          <p14:sldIdLst>
            <p14:sldId id="256"/>
          </p14:sldIdLst>
        </p14:section>
        <p14:section id="{E66F2113-6FFA-4364-A8C0-BE665FAC21BC}" name="소제목 표지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</p14:sldIdLst>
        </p14:section>
        <p14:section id="{C38C02E4-11D5-42F5-893A-E6BF36DD56B9}" name="발표 스타일">
          <p14:sldIdLst/>
        </p14:section>
        <p14:section id="{5F902FA6-5113-4F91-AC77-13F3243B18A9}" name="발표 및 보고서 스타일">
          <p14:sldIdLst/>
        </p14:section>
        <p14:section id="{0A9151A7-1FDD-4606-B7F8-A63B772563CC}" name="마지막">
          <p14:sldIdLst>
            <p14:sldId id="272"/>
            <p14:sldId id="273"/>
          </p14:sldIdLst>
        </p14:section>
      </p14:sectionLst>
    </p:ext>
  </p:extLst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32" y="56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howGuides="1">
      <p:cViewPr varScale="1">
        <p:scale>
          <a:sx n="48" d="100"/>
          <a:sy n="48" d="100"/>
        </p:scale>
        <p:origin x="2684" y="36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handoutMaster" Target="handoutMasters/handoutMaster1.xml"  /><Relationship Id="rId20" Type="http://schemas.openxmlformats.org/officeDocument/2006/relationships/slide" Target="slides/slide18.xml"  /><Relationship Id="rId21" Type="http://schemas.openxmlformats.org/officeDocument/2006/relationships/presProps" Target="presProps.xml"  /><Relationship Id="rId22" Type="http://schemas.openxmlformats.org/officeDocument/2006/relationships/viewProps" Target="viewProps.xml"  /><Relationship Id="rId23" Type="http://schemas.openxmlformats.org/officeDocument/2006/relationships/theme" Target="theme/theme1.xml"  /><Relationship Id="rId24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BCC1243D-668E-4487-B89E-3E54B40CB1CB}" type="datetime1">
              <a:rPr lang="ko-KR" altLang="en-US"/>
              <a:pPr lvl="0">
                <a:defRPr/>
              </a:pPr>
              <a:t>2022-02-11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316F3961-D88D-40F3-9802-6645A0D2F0A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502C1A-17C7-4185-B119-D8A96D3BC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9B688B1-BA03-4B4C-B83C-4262FB1855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0EDBD1-39BA-4247-83D5-BA1C444D0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F9B85-6624-45A8-A7C1-9376FD81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E229AE-83F4-4493-BA17-92735160F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885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5B7D22-5C22-4823-AECD-85D4B24D0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69E028-543D-412C-BA30-6FE3A96CA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4F6D1A-FFB2-4A78-9AA3-DA392519E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9FE491-8F03-43AA-AA5D-4BF5A9AD2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83B207-B325-4DB1-B2A0-394133E02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713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A9ADEB-72A5-4B46-8442-28003D8B3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E62668-3C4A-4F0D-847F-8AA94ADBA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B22DFA-9B35-4B94-8514-B823EC32C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5B425C-9FBF-4B68-80FF-C90C6FB9C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52291B-9B11-458D-9280-CB10E91C1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641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22980F-84FC-435D-BF7A-D96254DB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90FFB5-7AA9-4345-B2EA-CFDC66B91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572C19-7C92-4603-86C2-8F02B27DB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99FB0F-E5BF-4ED7-B644-116D18C5F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033421-FE28-45BE-B6F5-A2E7CE69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698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09C20-C647-40AD-BCF4-635FD01F5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EF0F08-5209-472E-87A3-E54004232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CD924C-997B-4706-A220-EE9F6BF2A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2AEC4E-08B6-463A-A6C4-47B2CB96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6D105B-FE2D-42B3-9DF8-2A238E1E4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865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87978-8781-4FEB-9A29-FFC3AC931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B07B56-1776-41F5-90CC-049B72AA8D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FA8BFD-D673-4EAC-A73C-1D9B5124C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15D6A9-B9B1-49AE-BDE6-3761265F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8E2E0A-2213-49D1-A648-AEE229BB2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521FE3-01EE-41BF-83AB-194BAB277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631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C1755-88EC-4990-90FA-904AC76D2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D9ED52-0EE0-4D51-A54E-1E3C83A7E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8EF840B-FEFB-4064-A747-E6E9256BF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F671C5-DEB4-4507-B6BD-F4E522E4E7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D72F22-4A0E-44BC-86EB-79B17EB74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26EEE3-85BF-4469-9CF5-07AC0EAD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063E1C-0775-4AF4-A151-F5A0BC9E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9C432A2-B260-4889-801C-DB704B33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726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E8A5C1-1E13-4226-B204-AC736C2FA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FE57FA8-7544-47BB-8A52-478985E0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510BBE-F7E8-44D6-8A18-7F61BEEDC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00851DF-4BB2-4793-A203-DA3413039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137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2A312D-58AD-40D4-9983-BF78C8279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EA8F61-7638-49A6-80E5-3D4196407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2E32EC-F6EC-4C14-A9AC-65D4BAADB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BD1DCF-507C-43A7-A20C-8C10AD9CDEBF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939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6AADB8-29E6-46D3-AAC5-93AC92FDE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495A74-51E1-4D6C-B3FC-00F4AFE96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6A4B4E-5930-4750-81D5-3FA6CA95A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1875A0-AB97-45DC-A5F5-237A32A0E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8E844C-E558-464B-9FE0-68BECD297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38CBB3-FA58-4F6F-AD79-FB138CAD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868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F35BF7-B00D-42ED-9B95-B737E71E9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8E4D255-B8B4-4CE2-881E-1ECC19DAB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F30024-4B91-4D6C-9538-5D936ED0C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90AC83-2852-40FB-B54A-25BB5C288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95F577-5B4F-44DB-8165-7FB712AFE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1D18C8-7B5F-4AF7-BFEF-95E08DF4F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73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F9AB59B-F2A0-42E9-8DF6-EB86CA66B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615888-D905-4A73-9CF6-08A3759CC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56C9DB-296C-4F6C-A750-78C65B13C6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04309-49AB-4F63-BCDF-00F26D01FC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8EFC16-C598-4D65-AA92-1028E7FD4E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59DDD8-9858-4633-85D4-FA2B5353A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14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5.png"  /><Relationship Id="rId3" Type="http://schemas.openxmlformats.org/officeDocument/2006/relationships/image" Target="../media/image6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7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9.png"  /><Relationship Id="rId3" Type="http://schemas.openxmlformats.org/officeDocument/2006/relationships/image" Target="../media/image10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2.png"  /><Relationship Id="rId3" Type="http://schemas.openxmlformats.org/officeDocument/2006/relationships/image" Target="../media/image13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hyperlink" Target="https://docs.oracle.com/javase/8/docs/api/java/lang/Comparable.html#method.summary" TargetMode="External" /><Relationship Id="rId3" Type="http://schemas.openxmlformats.org/officeDocument/2006/relationships/hyperlink" Target="https://docs.oracle.com/javase/8/docs/api/java/util/Comparator.html#method.summary" TargetMode="External"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-15875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4"/>
          <p:cNvSpPr txBox="1"/>
          <p:nvPr/>
        </p:nvSpPr>
        <p:spPr>
          <a:xfrm>
            <a:off x="909565" y="2861521"/>
            <a:ext cx="7621202" cy="7772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en-US" altLang="ko-KR" sz="4500" b="1">
                <a:solidFill>
                  <a:schemeClr val="bg1"/>
                </a:solidFill>
                <a:latin typeface="G마켓 산스 TTF Bold"/>
                <a:ea typeface="G마켓 산스 TTF Bold"/>
              </a:rPr>
              <a:t>Comparable</a:t>
            </a:r>
            <a:r>
              <a:rPr lang="ko-KR" altLang="en-US" sz="4500" b="1">
                <a:solidFill>
                  <a:schemeClr val="bg1"/>
                </a:solidFill>
                <a:latin typeface="G마켓 산스 TTF Bold"/>
                <a:ea typeface="G마켓 산스 TTF Bold"/>
              </a:rPr>
              <a:t>과</a:t>
            </a:r>
            <a:endParaRPr lang="ko-KR" altLang="en-US" sz="4500" b="1">
              <a:solidFill>
                <a:schemeClr val="bg1"/>
              </a:solidFill>
              <a:latin typeface="G마켓 산스 TTF Bold"/>
              <a:ea typeface="G마켓 산스 TTF Bold"/>
            </a:endParaRPr>
          </a:p>
        </p:txBody>
      </p:sp>
      <p:sp>
        <p:nvSpPr>
          <p:cNvPr id="10" name="TextBox 4"/>
          <p:cNvSpPr txBox="1"/>
          <p:nvPr/>
        </p:nvSpPr>
        <p:spPr>
          <a:xfrm>
            <a:off x="3512467" y="3613642"/>
            <a:ext cx="7762312" cy="77724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en-US" altLang="ko-KR" sz="4500" b="1">
                <a:solidFill>
                  <a:schemeClr val="bg1"/>
                </a:solidFill>
                <a:latin typeface="G마켓 산스 TTF Bold"/>
                <a:ea typeface="G마켓 산스 TTF Bold"/>
              </a:rPr>
              <a:t>Comparator</a:t>
            </a:r>
            <a:r>
              <a:rPr lang="ko-KR" altLang="en-US" sz="4500" b="1">
                <a:solidFill>
                  <a:schemeClr val="bg1"/>
                </a:solidFill>
                <a:latin typeface="G마켓 산스 TTF Bold"/>
                <a:ea typeface="G마켓 산스 TTF Bold"/>
              </a:rPr>
              <a:t> 비교 </a:t>
            </a:r>
            <a:endParaRPr lang="ko-KR" altLang="en-US" sz="4500" b="1">
              <a:solidFill>
                <a:schemeClr val="bg1"/>
              </a:solidFill>
              <a:latin typeface="G마켓 산스 TTF Bold"/>
              <a:ea typeface="G마켓 산스 TTF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テキスト ボックス 3"/>
          <p:cNvSpPr txBox="1"/>
          <p:nvPr/>
        </p:nvSpPr>
        <p:spPr>
          <a:xfrm>
            <a:off x="1199037" y="305526"/>
            <a:ext cx="2597628" cy="635544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lvl="0">
              <a:defRPr/>
            </a:pPr>
            <a:r>
              <a:rPr lang="en-US" altLang="ko-KR" sz="3600">
                <a:solidFill>
                  <a:schemeClr val="tx1"/>
                </a:solidFill>
                <a:latin typeface="+mn-ea"/>
              </a:rPr>
              <a:t>Comparator</a:t>
            </a:r>
            <a:endParaRPr lang="en-US" altLang="ko-KR" sz="36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8437" y="305526"/>
            <a:ext cx="56025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00"/>
              <a:t>Part 3</a:t>
            </a:r>
            <a:endParaRPr lang="en-US" altLang="ko-KR" sz="1100"/>
          </a:p>
        </p:txBody>
      </p:sp>
      <p:cxnSp>
        <p:nvCxnSpPr>
          <p:cNvPr id="31" name="직선 연결선 30"/>
          <p:cNvCxnSpPr/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"/>
          <p:cNvSpPr txBox="1"/>
          <p:nvPr/>
        </p:nvSpPr>
        <p:spPr>
          <a:xfrm>
            <a:off x="721351" y="1107247"/>
            <a:ext cx="3962400" cy="523874"/>
          </a:xfrm>
          <a:prstGeom prst="rect">
            <a:avLst/>
          </a:prstGeom>
        </p:spPr>
        <p:txBody>
          <a:bodyPr wrap="square"/>
          <a:p>
            <a:pPr>
              <a:defRPr/>
            </a:pPr>
            <a:r>
              <a:rPr lang="ko-KR" altLang="en-US" sz="2000" b="1"/>
              <a:t>익명객체</a:t>
            </a:r>
            <a:r>
              <a:rPr lang="en-US" altLang="ko-KR" sz="2000" b="1"/>
              <a:t>(Anonymous Class)</a:t>
            </a:r>
            <a:r>
              <a:rPr lang="ko-KR" altLang="en-US" sz="2000" b="1"/>
              <a:t>란</a:t>
            </a:r>
            <a:r>
              <a:rPr lang="en-US" altLang="ko-KR" sz="2000" b="1"/>
              <a:t>?</a:t>
            </a:r>
            <a:endParaRPr lang="en-US" altLang="ko-KR" sz="2000" b="1"/>
          </a:p>
        </p:txBody>
      </p:sp>
      <p:pic>
        <p:nvPicPr>
          <p:cNvPr id="69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23149" y="1897051"/>
            <a:ext cx="5372850" cy="4324953"/>
          </a:xfrm>
          <a:prstGeom prst="rect">
            <a:avLst/>
          </a:prstGeom>
        </p:spPr>
      </p:pic>
      <p:pic>
        <p:nvPicPr>
          <p:cNvPr id="7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475657" y="4410001"/>
            <a:ext cx="3753373" cy="1066948"/>
          </a:xfrm>
          <a:prstGeom prst="rect">
            <a:avLst/>
          </a:prstGeom>
        </p:spPr>
      </p:pic>
      <p:sp>
        <p:nvSpPr>
          <p:cNvPr id="71" name=""/>
          <p:cNvSpPr txBox="1"/>
          <p:nvPr/>
        </p:nvSpPr>
        <p:spPr>
          <a:xfrm>
            <a:off x="7353299" y="1814512"/>
            <a:ext cx="4467224" cy="1614488"/>
          </a:xfrm>
          <a:prstGeom prst="rect">
            <a:avLst/>
          </a:prstGeom>
        </p:spPr>
        <p:txBody>
          <a:bodyPr wrap="square"/>
          <a:p>
            <a:pPr>
              <a:defRPr/>
            </a:pPr>
            <a:r>
              <a:rPr lang="en-US" altLang="ko-KR" b="1">
                <a:latin typeface="돋움"/>
                <a:ea typeface="돋움"/>
              </a:rPr>
              <a:t>7~12</a:t>
            </a:r>
            <a:r>
              <a:rPr lang="ko-KR" altLang="en-US" b="1">
                <a:latin typeface="돋움"/>
                <a:ea typeface="돋움"/>
              </a:rPr>
              <a:t>번 라인이 익명객체 선언부분</a:t>
            </a:r>
            <a:endParaRPr lang="ko-KR" altLang="en-US" b="1">
              <a:latin typeface="돋움"/>
              <a:ea typeface="돋움"/>
            </a:endParaRPr>
          </a:p>
          <a:p>
            <a:pPr>
              <a:defRPr/>
            </a:pPr>
            <a:endParaRPr lang="ko-KR" altLang="en-US" b="1">
              <a:latin typeface="돋움"/>
              <a:ea typeface="돋움"/>
            </a:endParaRPr>
          </a:p>
          <a:p>
            <a:pPr>
              <a:defRPr/>
            </a:pPr>
            <a:r>
              <a:rPr lang="en-US" altLang="ko-KR" b="1">
                <a:latin typeface="돋움"/>
                <a:ea typeface="돋움"/>
              </a:rPr>
              <a:t>class</a:t>
            </a:r>
            <a:r>
              <a:rPr lang="ko-KR" altLang="en-US" b="1">
                <a:latin typeface="돋움"/>
                <a:ea typeface="돋움"/>
              </a:rPr>
              <a:t>이름으로 정의되지 않는 객체</a:t>
            </a:r>
            <a:endParaRPr lang="ko-KR" altLang="en-US" b="1">
              <a:latin typeface="돋움"/>
              <a:ea typeface="돋움"/>
            </a:endParaRPr>
          </a:p>
          <a:p>
            <a:pPr>
              <a:defRPr/>
            </a:pPr>
            <a:r>
              <a:rPr lang="ko-KR" altLang="en-US" b="1">
                <a:latin typeface="돋움"/>
                <a:ea typeface="돋움"/>
              </a:rPr>
              <a:t>따라서</a:t>
            </a:r>
            <a:r>
              <a:rPr lang="en-US" altLang="ko-KR" b="1">
                <a:latin typeface="돋움"/>
                <a:ea typeface="돋움"/>
              </a:rPr>
              <a:t>,</a:t>
            </a:r>
            <a:r>
              <a:rPr lang="ko-KR" altLang="en-US" b="1">
                <a:latin typeface="돋움"/>
                <a:ea typeface="돋움"/>
              </a:rPr>
              <a:t> 상속이 필요하다</a:t>
            </a:r>
            <a:r>
              <a:rPr lang="en-US" altLang="ko-KR" b="1">
                <a:latin typeface="돋움"/>
                <a:ea typeface="돋움"/>
              </a:rPr>
              <a:t>.</a:t>
            </a:r>
            <a:endParaRPr lang="en-US" altLang="ko-KR" b="1">
              <a:latin typeface="돋움"/>
              <a:ea typeface="돋움"/>
            </a:endParaRPr>
          </a:p>
          <a:p>
            <a:pPr>
              <a:defRPr/>
            </a:pPr>
            <a:r>
              <a:rPr lang="en-US" altLang="ko-KR" b="1">
                <a:latin typeface="돋움"/>
                <a:ea typeface="돋움"/>
              </a:rPr>
              <a:t>(</a:t>
            </a:r>
            <a:r>
              <a:rPr lang="ko-KR" altLang="en-US" b="1">
                <a:latin typeface="돋움"/>
                <a:ea typeface="돋움"/>
              </a:rPr>
              <a:t>여기서는 </a:t>
            </a:r>
            <a:r>
              <a:rPr lang="en-US" altLang="ko-KR" b="1">
                <a:latin typeface="돋움"/>
                <a:ea typeface="돋움"/>
              </a:rPr>
              <a:t>Human</a:t>
            </a:r>
            <a:r>
              <a:rPr lang="ko-KR" altLang="en-US" b="1">
                <a:latin typeface="돋움"/>
                <a:ea typeface="돋움"/>
              </a:rPr>
              <a:t>객체를 상속하였다</a:t>
            </a:r>
            <a:r>
              <a:rPr lang="en-US" altLang="ko-KR" b="1">
                <a:latin typeface="돋움"/>
                <a:ea typeface="돋움"/>
              </a:rPr>
              <a:t>.)</a:t>
            </a:r>
            <a:endParaRPr lang="en-US" altLang="ko-KR" b="1">
              <a:latin typeface="돋움"/>
              <a:ea typeface="돋움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88437" y="305526"/>
            <a:ext cx="56025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00"/>
              <a:t>Part 2</a:t>
            </a:r>
            <a:endParaRPr lang="en-US" altLang="ko-KR" sz="1100"/>
          </a:p>
        </p:txBody>
      </p:sp>
      <p:cxnSp>
        <p:nvCxnSpPr>
          <p:cNvPr id="31" name="직선 연결선 30"/>
          <p:cNvCxnSpPr/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/>
          <p:cNvGrpSpPr/>
          <p:nvPr/>
        </p:nvGrpSpPr>
        <p:grpSpPr>
          <a:xfrm rot="0">
            <a:off x="1270000" y="2109499"/>
            <a:ext cx="10261600" cy="1044000"/>
            <a:chOff x="1866900" y="1511299"/>
            <a:chExt cx="9652000" cy="1155699"/>
          </a:xfrm>
          <a:solidFill>
            <a:schemeClr val="accent3"/>
          </a:solidFill>
        </p:grpSpPr>
        <p:sp>
          <p:nvSpPr>
            <p:cNvPr id="27" name="직사각형 26"/>
            <p:cNvSpPr/>
            <p:nvPr/>
          </p:nvSpPr>
          <p:spPr>
            <a:xfrm>
              <a:off x="1866900" y="1511299"/>
              <a:ext cx="11684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3276600" y="1511299"/>
              <a:ext cx="82423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604325" y="2317642"/>
            <a:ext cx="468629" cy="699878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000" b="1">
                <a:solidFill>
                  <a:schemeClr val="bg1"/>
                </a:solidFill>
              </a:rPr>
              <a:t>1</a:t>
            </a:r>
            <a:endParaRPr lang="ko-KR" altLang="en-US" sz="4000" b="1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36794" y="2304567"/>
            <a:ext cx="4774646" cy="636753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두 매개변수 객체를 비교</a:t>
            </a:r>
            <a:endParaRPr lang="ko-KR" altLang="en-US" sz="3600" b="1" spc="-150">
              <a:solidFill>
                <a:schemeClr val="bg1"/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270000" y="3429000"/>
            <a:ext cx="11684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2679700" y="3429000"/>
            <a:ext cx="887095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1613850" y="3615880"/>
            <a:ext cx="468629" cy="69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000" b="1">
                <a:solidFill>
                  <a:schemeClr val="bg1"/>
                </a:solidFill>
              </a:rPr>
              <a:t>2</a:t>
            </a:r>
            <a:endParaRPr lang="ko-KR" altLang="en-US" sz="4000" b="1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936794" y="3602805"/>
            <a:ext cx="7013021" cy="64633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compareTo(Type o1, Type o2)</a:t>
            </a:r>
            <a:r>
              <a:rPr lang="ko-KR" altLang="en-US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 구현</a:t>
            </a:r>
            <a:endParaRPr lang="ko-KR" altLang="en-US" sz="3600" b="1" spc="-150">
              <a:solidFill>
                <a:schemeClr val="bg1"/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270000" y="4748501"/>
            <a:ext cx="11684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2679700" y="4748501"/>
            <a:ext cx="890905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1613850" y="4935381"/>
            <a:ext cx="468630" cy="696392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000" b="1">
                <a:solidFill>
                  <a:schemeClr val="bg1"/>
                </a:solidFill>
              </a:rPr>
              <a:t>3</a:t>
            </a:r>
            <a:endParaRPr lang="ko-KR" altLang="en-US" sz="4000" b="1">
              <a:solidFill>
                <a:schemeClr val="bg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936791" y="4922306"/>
            <a:ext cx="7965524" cy="646331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익명객체를 사용하는 것이 더 효율적이다</a:t>
            </a:r>
            <a:r>
              <a:rPr lang="en-US" altLang="ko-KR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.</a:t>
            </a:r>
            <a:endParaRPr lang="en-US" altLang="ko-KR" sz="3600" b="1" spc="-150">
              <a:solidFill>
                <a:schemeClr val="bg1"/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44" name="テキスト ボックス 3"/>
          <p:cNvSpPr txBox="1"/>
          <p:nvPr/>
        </p:nvSpPr>
        <p:spPr>
          <a:xfrm>
            <a:off x="1199037" y="305526"/>
            <a:ext cx="2597628" cy="635544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lvl="0">
              <a:defRPr/>
            </a:pPr>
            <a:r>
              <a:rPr lang="en-US" altLang="ko-KR" sz="3600">
                <a:solidFill>
                  <a:schemeClr val="tx1"/>
                </a:solidFill>
                <a:latin typeface="+mn-ea"/>
              </a:rPr>
              <a:t>Comparator</a:t>
            </a:r>
            <a:endParaRPr lang="en-US" altLang="ko-KR" sz="3600">
              <a:solidFill>
                <a:schemeClr val="tx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70290" y="0"/>
            <a:ext cx="10051420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TextBox 5"/>
          <p:cNvSpPr txBox="1"/>
          <p:nvPr/>
        </p:nvSpPr>
        <p:spPr>
          <a:xfrm>
            <a:off x="1128092" y="2700334"/>
            <a:ext cx="9935813" cy="14601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9000">
                <a:solidFill>
                  <a:schemeClr val="lt1"/>
                </a:solidFill>
                <a:latin typeface="G마켓 산스 TTF Bold"/>
                <a:ea typeface="G마켓 산스 TTF Bold"/>
              </a:rPr>
              <a:t>SORTING</a:t>
            </a:r>
            <a:endParaRPr lang="en-US" altLang="ko-KR" sz="9000">
              <a:solidFill>
                <a:schemeClr val="lt1"/>
              </a:solidFill>
              <a:latin typeface="G마켓 산스 TTF Bold"/>
              <a:ea typeface="G마켓 산스 TTF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テキスト ボックス 3"/>
          <p:cNvSpPr txBox="1"/>
          <p:nvPr/>
        </p:nvSpPr>
        <p:spPr>
          <a:xfrm>
            <a:off x="1199037" y="305526"/>
            <a:ext cx="1635603" cy="635544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lvl="0">
              <a:defRPr/>
            </a:pPr>
            <a:r>
              <a:rPr lang="en-US" altLang="ko-KR" sz="3600">
                <a:solidFill>
                  <a:schemeClr val="tx1"/>
                </a:solidFill>
                <a:latin typeface="+mn-ea"/>
              </a:rPr>
              <a:t>Sorting</a:t>
            </a:r>
            <a:endParaRPr lang="en-US" altLang="ko-KR" sz="36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8437" y="305526"/>
            <a:ext cx="56025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00"/>
              <a:t>Part 4</a:t>
            </a:r>
            <a:endParaRPr lang="en-US" altLang="ko-KR" sz="1100"/>
          </a:p>
        </p:txBody>
      </p:sp>
      <p:cxnSp>
        <p:nvCxnSpPr>
          <p:cNvPr id="31" name="직선 연결선 30"/>
          <p:cNvCxnSpPr/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"/>
          <p:cNvSpPr txBox="1"/>
          <p:nvPr/>
        </p:nvSpPr>
        <p:spPr>
          <a:xfrm>
            <a:off x="721351" y="1107247"/>
            <a:ext cx="3962400" cy="523874"/>
          </a:xfrm>
          <a:prstGeom prst="rect">
            <a:avLst/>
          </a:prstGeom>
        </p:spPr>
        <p:txBody>
          <a:bodyPr wrap="square"/>
          <a:p>
            <a:pPr>
              <a:defRPr/>
            </a:pPr>
            <a:r>
              <a:rPr lang="en-US" altLang="ko-KR" sz="2000" b="1"/>
              <a:t>Comparable</a:t>
            </a:r>
            <a:r>
              <a:rPr lang="ko-KR" altLang="en-US" sz="2000" b="1"/>
              <a:t>을 이용한 </a:t>
            </a:r>
            <a:r>
              <a:rPr lang="en-US" altLang="ko-KR" sz="2000" b="1"/>
              <a:t>sorting</a:t>
            </a:r>
            <a:endParaRPr lang="en-US" altLang="ko-KR" sz="2000" b="1"/>
          </a:p>
        </p:txBody>
      </p:sp>
      <p:pic>
        <p:nvPicPr>
          <p:cNvPr id="7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576430" y="1619249"/>
            <a:ext cx="5039139" cy="4829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テキスト ボックス 3"/>
          <p:cNvSpPr txBox="1"/>
          <p:nvPr/>
        </p:nvSpPr>
        <p:spPr>
          <a:xfrm>
            <a:off x="1199037" y="305526"/>
            <a:ext cx="1635603" cy="635544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lvl="0">
              <a:defRPr/>
            </a:pPr>
            <a:r>
              <a:rPr lang="en-US" altLang="ko-KR" sz="3600">
                <a:solidFill>
                  <a:schemeClr val="tx1"/>
                </a:solidFill>
                <a:latin typeface="+mn-ea"/>
              </a:rPr>
              <a:t>Sorting</a:t>
            </a:r>
            <a:endParaRPr lang="en-US" altLang="ko-KR" sz="36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8437" y="305526"/>
            <a:ext cx="56025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00"/>
              <a:t>Part 4</a:t>
            </a:r>
            <a:endParaRPr lang="en-US" altLang="ko-KR" sz="1100"/>
          </a:p>
        </p:txBody>
      </p:sp>
      <p:cxnSp>
        <p:nvCxnSpPr>
          <p:cNvPr id="31" name="직선 연결선 30"/>
          <p:cNvCxnSpPr/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"/>
          <p:cNvSpPr txBox="1"/>
          <p:nvPr/>
        </p:nvSpPr>
        <p:spPr>
          <a:xfrm>
            <a:off x="721351" y="1107247"/>
            <a:ext cx="3962400" cy="523874"/>
          </a:xfrm>
          <a:prstGeom prst="rect">
            <a:avLst/>
          </a:prstGeom>
        </p:spPr>
        <p:txBody>
          <a:bodyPr wrap="square"/>
          <a:p>
            <a:pPr>
              <a:defRPr/>
            </a:pPr>
            <a:r>
              <a:rPr lang="en-US" altLang="ko-KR" sz="2000" b="1"/>
              <a:t>Comparable</a:t>
            </a:r>
            <a:r>
              <a:rPr lang="ko-KR" altLang="en-US" sz="2000" b="1"/>
              <a:t>을 이용한 </a:t>
            </a:r>
            <a:r>
              <a:rPr lang="en-US" altLang="ko-KR" sz="2000" b="1"/>
              <a:t>sorting</a:t>
            </a:r>
            <a:endParaRPr lang="en-US" altLang="ko-KR" sz="2000" b="1"/>
          </a:p>
        </p:txBody>
      </p:sp>
      <p:pic>
        <p:nvPicPr>
          <p:cNvPr id="7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57225" y="1552574"/>
            <a:ext cx="4610099" cy="4892350"/>
          </a:xfrm>
          <a:prstGeom prst="rect">
            <a:avLst/>
          </a:prstGeom>
        </p:spPr>
      </p:pic>
      <p:pic>
        <p:nvPicPr>
          <p:cNvPr id="7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562851" y="2514600"/>
            <a:ext cx="3848100" cy="1828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テキスト ボックス 3"/>
          <p:cNvSpPr txBox="1"/>
          <p:nvPr/>
        </p:nvSpPr>
        <p:spPr>
          <a:xfrm>
            <a:off x="1199037" y="305526"/>
            <a:ext cx="1635603" cy="635544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lvl="0">
              <a:defRPr/>
            </a:pPr>
            <a:r>
              <a:rPr lang="en-US" altLang="ko-KR" sz="3600">
                <a:solidFill>
                  <a:schemeClr val="tx1"/>
                </a:solidFill>
                <a:latin typeface="+mn-ea"/>
              </a:rPr>
              <a:t>Sorting</a:t>
            </a:r>
            <a:endParaRPr lang="en-US" altLang="ko-KR" sz="36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8437" y="305526"/>
            <a:ext cx="56025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00"/>
              <a:t>Part 4</a:t>
            </a:r>
            <a:endParaRPr lang="en-US" altLang="ko-KR" sz="1100"/>
          </a:p>
        </p:txBody>
      </p:sp>
      <p:cxnSp>
        <p:nvCxnSpPr>
          <p:cNvPr id="31" name="직선 연결선 30"/>
          <p:cNvCxnSpPr/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"/>
          <p:cNvSpPr txBox="1"/>
          <p:nvPr/>
        </p:nvSpPr>
        <p:spPr>
          <a:xfrm>
            <a:off x="721351" y="1107247"/>
            <a:ext cx="3962400" cy="523874"/>
          </a:xfrm>
          <a:prstGeom prst="rect">
            <a:avLst/>
          </a:prstGeom>
        </p:spPr>
        <p:txBody>
          <a:bodyPr wrap="square"/>
          <a:p>
            <a:pPr>
              <a:defRPr/>
            </a:pPr>
            <a:r>
              <a:rPr lang="en-US" altLang="ko-KR" sz="2000" b="1"/>
              <a:t>Comparator</a:t>
            </a:r>
            <a:r>
              <a:rPr lang="ko-KR" altLang="en-US" sz="2000" b="1"/>
              <a:t>을 이용한 </a:t>
            </a:r>
            <a:r>
              <a:rPr lang="en-US" altLang="ko-KR" sz="2000" b="1"/>
              <a:t>sorting</a:t>
            </a:r>
            <a:endParaRPr lang="en-US" altLang="ko-KR" sz="2000" b="1"/>
          </a:p>
        </p:txBody>
      </p:sp>
      <p:pic>
        <p:nvPicPr>
          <p:cNvPr id="7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472294" y="1571624"/>
            <a:ext cx="5247411" cy="48101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テキスト ボックス 3"/>
          <p:cNvSpPr txBox="1"/>
          <p:nvPr/>
        </p:nvSpPr>
        <p:spPr>
          <a:xfrm>
            <a:off x="1199037" y="305526"/>
            <a:ext cx="1635603" cy="635544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lvl="0">
              <a:defRPr/>
            </a:pPr>
            <a:r>
              <a:rPr lang="en-US" altLang="ko-KR" sz="3600">
                <a:solidFill>
                  <a:schemeClr val="tx1"/>
                </a:solidFill>
                <a:latin typeface="+mn-ea"/>
              </a:rPr>
              <a:t>Sorting</a:t>
            </a:r>
            <a:endParaRPr lang="en-US" altLang="ko-KR" sz="36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8437" y="305526"/>
            <a:ext cx="56025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00"/>
              <a:t>Part 4</a:t>
            </a:r>
            <a:endParaRPr lang="en-US" altLang="ko-KR" sz="1100"/>
          </a:p>
        </p:txBody>
      </p:sp>
      <p:cxnSp>
        <p:nvCxnSpPr>
          <p:cNvPr id="31" name="직선 연결선 30"/>
          <p:cNvCxnSpPr/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"/>
          <p:cNvSpPr txBox="1"/>
          <p:nvPr/>
        </p:nvSpPr>
        <p:spPr>
          <a:xfrm>
            <a:off x="721351" y="1107247"/>
            <a:ext cx="3962400" cy="523874"/>
          </a:xfrm>
          <a:prstGeom prst="rect">
            <a:avLst/>
          </a:prstGeom>
        </p:spPr>
        <p:txBody>
          <a:bodyPr wrap="square"/>
          <a:p>
            <a:pPr>
              <a:defRPr/>
            </a:pPr>
            <a:r>
              <a:rPr lang="en-US" altLang="ko-KR" sz="2000" b="1"/>
              <a:t>Comparator</a:t>
            </a:r>
            <a:r>
              <a:rPr lang="ko-KR" altLang="en-US" sz="2000" b="1"/>
              <a:t>을 이용한 </a:t>
            </a:r>
            <a:r>
              <a:rPr lang="en-US" altLang="ko-KR" sz="2000" b="1"/>
              <a:t>sorting</a:t>
            </a:r>
            <a:endParaRPr lang="en-US" altLang="ko-KR" sz="2000" b="1"/>
          </a:p>
        </p:txBody>
      </p:sp>
      <p:pic>
        <p:nvPicPr>
          <p:cNvPr id="7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62001" y="1585914"/>
            <a:ext cx="4086225" cy="5006748"/>
          </a:xfrm>
          <a:prstGeom prst="rect">
            <a:avLst/>
          </a:prstGeom>
        </p:spPr>
      </p:pic>
      <p:pic>
        <p:nvPicPr>
          <p:cNvPr id="76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158034" y="2500312"/>
            <a:ext cx="3857625" cy="1857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B34DA5A-15CD-4088-A7BD-AC039ACD65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E332E1E-B57B-4B58-9541-22D7DF40CD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F3D946-7558-4631-B22E-EB78E579DD9C}"/>
              </a:ext>
            </a:extLst>
          </p:cNvPr>
          <p:cNvSpPr txBox="1"/>
          <p:nvPr/>
        </p:nvSpPr>
        <p:spPr>
          <a:xfrm>
            <a:off x="4071248" y="2651460"/>
            <a:ext cx="4049507" cy="186204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Q&amp;A</a:t>
            </a:r>
            <a:endParaRPr lang="ko-KR" altLang="en-US" sz="115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9276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4E83D0-050B-4728-80AB-903D51944219}"/>
              </a:ext>
            </a:extLst>
          </p:cNvPr>
          <p:cNvSpPr txBox="1"/>
          <p:nvPr/>
        </p:nvSpPr>
        <p:spPr>
          <a:xfrm>
            <a:off x="3290585" y="2705725"/>
            <a:ext cx="561083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617715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792480" y="741680"/>
            <a:ext cx="1172116" cy="69469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000">
                <a:latin typeface="G마켓 산스 TTF Bold"/>
                <a:ea typeface="G마켓 산스 TTF Bold"/>
              </a:rPr>
              <a:t>목차</a:t>
            </a:r>
            <a:endParaRPr lang="ko-KR" altLang="en-US" sz="4000">
              <a:latin typeface="G마켓 산스 TTF Bold"/>
              <a:ea typeface="G마켓 산스 TTF Bold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650240" y="1656080"/>
            <a:ext cx="544576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 rot="0">
            <a:off x="873760" y="2564953"/>
            <a:ext cx="4542155" cy="461665"/>
            <a:chOff x="873760" y="2564953"/>
            <a:chExt cx="4542155" cy="461665"/>
          </a:xfrm>
        </p:grpSpPr>
        <p:sp>
          <p:nvSpPr>
            <p:cNvPr id="5" name="TextBox 4"/>
            <p:cNvSpPr txBox="1"/>
            <p:nvPr/>
          </p:nvSpPr>
          <p:spPr>
            <a:xfrm>
              <a:off x="873760" y="2611119"/>
              <a:ext cx="449162" cy="35877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/>
                <a:t>01</a:t>
              </a:r>
              <a:endParaRPr lang="en-US" altLang="ko-KR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567437" y="2564953"/>
              <a:ext cx="3848478" cy="46166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400">
                  <a:latin typeface="G마켓 산스 TTF Bold"/>
                  <a:ea typeface="G마켓 산스 TTF Bold"/>
                </a:rPr>
                <a:t>Comparable</a:t>
              </a:r>
              <a:r>
                <a:rPr lang="ko-KR" altLang="en-US" sz="2400">
                  <a:latin typeface="G마켓 산스 TTF Bold"/>
                  <a:ea typeface="G마켓 산스 TTF Bold"/>
                </a:rPr>
                <a:t>과 </a:t>
              </a:r>
              <a:r>
                <a:rPr lang="en-US" altLang="ko-KR" sz="2400">
                  <a:latin typeface="G마켓 산스 TTF Bold"/>
                  <a:ea typeface="G마켓 산스 TTF Bold"/>
                </a:rPr>
                <a:t>Comparator</a:t>
              </a:r>
              <a:endParaRPr lang="en-US" altLang="ko-KR" sz="2400">
                <a:latin typeface="G마켓 산스 TTF Bold"/>
                <a:ea typeface="G마켓 산스 TTF Bold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 rot="0">
            <a:off x="868295" y="3652604"/>
            <a:ext cx="2547370" cy="450766"/>
            <a:chOff x="873760" y="2564953"/>
            <a:chExt cx="2547370" cy="450766"/>
          </a:xfrm>
        </p:grpSpPr>
        <p:sp>
          <p:nvSpPr>
            <p:cNvPr id="12" name="TextBox 11"/>
            <p:cNvSpPr txBox="1"/>
            <p:nvPr/>
          </p:nvSpPr>
          <p:spPr>
            <a:xfrm>
              <a:off x="873760" y="2611119"/>
              <a:ext cx="442345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/>
                <a:t>02</a:t>
              </a:r>
              <a:endParaRPr lang="en-US" altLang="ko-KR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567440" y="2564953"/>
              <a:ext cx="1853690" cy="45076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400">
                  <a:latin typeface="G마켓 산스 TTF Bold"/>
                  <a:ea typeface="G마켓 산스 TTF Bold"/>
                </a:rPr>
                <a:t>Comparable</a:t>
              </a:r>
              <a:endParaRPr lang="en-US" altLang="ko-KR" sz="2400">
                <a:latin typeface="G마켓 산스 TTF Bold"/>
                <a:ea typeface="G마켓 산스 TTF Bold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 rot="0">
            <a:off x="868295" y="4740255"/>
            <a:ext cx="2490220" cy="448965"/>
            <a:chOff x="873760" y="2564953"/>
            <a:chExt cx="2490220" cy="448965"/>
          </a:xfrm>
        </p:grpSpPr>
        <p:sp>
          <p:nvSpPr>
            <p:cNvPr id="15" name="TextBox 14"/>
            <p:cNvSpPr txBox="1"/>
            <p:nvPr/>
          </p:nvSpPr>
          <p:spPr>
            <a:xfrm>
              <a:off x="873760" y="2611119"/>
              <a:ext cx="442345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/>
                <a:t>03</a:t>
              </a:r>
              <a:endParaRPr lang="en-US" altLang="ko-KR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567440" y="2564953"/>
              <a:ext cx="1796540" cy="44896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400">
                  <a:latin typeface="G마켓 산스 TTF Bold"/>
                  <a:ea typeface="G마켓 산스 TTF Bold"/>
                </a:rPr>
                <a:t>Comparator</a:t>
              </a:r>
              <a:endParaRPr lang="en-US" altLang="ko-KR" sz="2400">
                <a:latin typeface="G마켓 산스 TTF Bold"/>
                <a:ea typeface="G마켓 산스 TTF Bold"/>
              </a:endParaRPr>
            </a:p>
          </p:txBody>
        </p:sp>
      </p:grpSp>
      <p:grpSp>
        <p:nvGrpSpPr>
          <p:cNvPr id="17" name="그룹 13"/>
          <p:cNvGrpSpPr/>
          <p:nvPr/>
        </p:nvGrpSpPr>
        <p:grpSpPr>
          <a:xfrm rot="0">
            <a:off x="887343" y="5673705"/>
            <a:ext cx="3337945" cy="448965"/>
            <a:chOff x="873759" y="2564953"/>
            <a:chExt cx="3337945" cy="448965"/>
          </a:xfrm>
        </p:grpSpPr>
        <p:sp>
          <p:nvSpPr>
            <p:cNvPr id="18" name="TextBox 14"/>
            <p:cNvSpPr txBox="1"/>
            <p:nvPr/>
          </p:nvSpPr>
          <p:spPr>
            <a:xfrm>
              <a:off x="873759" y="2611119"/>
              <a:ext cx="442346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/>
                <a:t>04</a:t>
              </a:r>
              <a:endParaRPr lang="en-US" altLang="ko-KR"/>
            </a:p>
          </p:txBody>
        </p:sp>
        <p:sp>
          <p:nvSpPr>
            <p:cNvPr id="19" name="TextBox 15"/>
            <p:cNvSpPr txBox="1"/>
            <p:nvPr/>
          </p:nvSpPr>
          <p:spPr>
            <a:xfrm>
              <a:off x="1567439" y="2564953"/>
              <a:ext cx="2644266" cy="448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400">
                  <a:latin typeface="G마켓 산스 TTF Bold"/>
                  <a:ea typeface="G마켓 산스 TTF Bold"/>
                </a:rPr>
                <a:t>Sorting</a:t>
              </a:r>
              <a:endParaRPr lang="en-US" altLang="ko-KR" sz="2400">
                <a:latin typeface="G마켓 산스 TTF Bold"/>
                <a:ea typeface="G마켓 산스 TTF Bold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6539355" y="2944445"/>
            <a:ext cx="3191385" cy="11779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7200">
                <a:solidFill>
                  <a:schemeClr val="bg1"/>
                </a:solidFill>
                <a:latin typeface="G마켓 산스 TTF Bold"/>
                <a:ea typeface="G마켓 산스 TTF Bold"/>
              </a:rPr>
              <a:t>SSAFY</a:t>
            </a:r>
            <a:endParaRPr lang="en-US" altLang="ko-KR" sz="7200">
              <a:solidFill>
                <a:schemeClr val="bg1"/>
              </a:solidFill>
              <a:latin typeface="G마켓 산스 TTF Bold"/>
              <a:ea typeface="G마켓 산스 TTF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305276" y="3158484"/>
            <a:ext cx="9935813" cy="849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5000">
                <a:solidFill>
                  <a:schemeClr val="lt1"/>
                </a:solidFill>
                <a:latin typeface="G마켓 산스 TTF Bold"/>
                <a:ea typeface="G마켓 산스 TTF Bold"/>
              </a:rPr>
              <a:t>Comparable</a:t>
            </a:r>
            <a:r>
              <a:rPr lang="ko-KR" altLang="en-US" sz="5000">
                <a:solidFill>
                  <a:schemeClr val="lt1"/>
                </a:solidFill>
                <a:latin typeface="G마켓 산스 TTF Bold"/>
                <a:ea typeface="G마켓 산스 TTF Bold"/>
              </a:rPr>
              <a:t>과 </a:t>
            </a:r>
            <a:r>
              <a:rPr lang="en-US" altLang="ko-KR" sz="5000">
                <a:solidFill>
                  <a:schemeClr val="lt1"/>
                </a:solidFill>
                <a:latin typeface="G마켓 산스 TTF Bold"/>
                <a:ea typeface="G마켓 산스 TTF Bold"/>
              </a:rPr>
              <a:t>Comparator</a:t>
            </a:r>
            <a:endParaRPr lang="en-US" altLang="ko-KR" sz="5000">
              <a:solidFill>
                <a:schemeClr val="lt1"/>
              </a:solidFill>
              <a:latin typeface="G마켓 산스 TTF Bold"/>
              <a:ea typeface="G마켓 산스 TTF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テキスト ボックス 3"/>
          <p:cNvSpPr txBox="1"/>
          <p:nvPr/>
        </p:nvSpPr>
        <p:spPr>
          <a:xfrm>
            <a:off x="1199037" y="305526"/>
            <a:ext cx="5664677" cy="635544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lvl="0">
              <a:defRPr/>
            </a:pPr>
            <a:r>
              <a:rPr lang="en-US" altLang="ko-KR" sz="3600">
                <a:solidFill>
                  <a:schemeClr val="tx1"/>
                </a:solidFill>
                <a:latin typeface="+mn-ea"/>
              </a:rPr>
              <a:t>Comparable</a:t>
            </a:r>
            <a:r>
              <a:rPr lang="ko-KR" altLang="en-US" sz="3600">
                <a:solidFill>
                  <a:schemeClr val="tx1"/>
                </a:solidFill>
                <a:latin typeface="+mn-ea"/>
              </a:rPr>
              <a:t>과 </a:t>
            </a:r>
            <a:r>
              <a:rPr lang="en-US" altLang="ko-KR" sz="3600">
                <a:solidFill>
                  <a:schemeClr val="tx1"/>
                </a:solidFill>
                <a:latin typeface="+mn-ea"/>
              </a:rPr>
              <a:t>Comparator</a:t>
            </a:r>
            <a:endParaRPr lang="en-US" altLang="ko-KR" sz="36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8437" y="305526"/>
            <a:ext cx="56025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00"/>
              <a:t>Part 1</a:t>
            </a:r>
            <a:endParaRPr lang="en-US" altLang="ko-KR" sz="1100"/>
          </a:p>
        </p:txBody>
      </p:sp>
      <p:cxnSp>
        <p:nvCxnSpPr>
          <p:cNvPr id="31" name="직선 연결선 30"/>
          <p:cNvCxnSpPr/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자유형: 도형 26"/>
          <p:cNvSpPr/>
          <p:nvPr/>
        </p:nvSpPr>
        <p:spPr>
          <a:xfrm>
            <a:off x="5794467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vert="horz" wrap="square" lIns="0" tIns="157734" rIns="0" bIns="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/>
            </a:pPr>
            <a:endParaRPr lang="ko-KR" altLang="en-US" sz="4600" kern="1200"/>
          </a:p>
        </p:txBody>
      </p:sp>
      <p:sp>
        <p:nvSpPr>
          <p:cNvPr id="28" name="자유형: 도형 27"/>
          <p:cNvSpPr/>
          <p:nvPr/>
        </p:nvSpPr>
        <p:spPr>
          <a:xfrm>
            <a:off x="8763427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vert="horz" wrap="square" lIns="0" tIns="157734" rIns="0" bIns="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/>
            </a:pPr>
            <a:endParaRPr lang="ko-KR" altLang="en-US" sz="4600" kern="1200"/>
          </a:p>
        </p:txBody>
      </p:sp>
      <p:sp>
        <p:nvSpPr>
          <p:cNvPr id="41" name=""/>
          <p:cNvSpPr/>
          <p:nvPr/>
        </p:nvSpPr>
        <p:spPr>
          <a:xfrm>
            <a:off x="7917214" y="2735968"/>
            <a:ext cx="2910416" cy="2372430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p>
            <a:pPr algn="ctr">
              <a:defRPr/>
            </a:pPr>
            <a:r>
              <a:rPr lang="en-US" altLang="ko-KR"/>
              <a:t>Interface</a:t>
            </a:r>
            <a:endParaRPr lang="en-US" altLang="ko-KR"/>
          </a:p>
          <a:p>
            <a:pPr algn="ctr">
              <a:defRPr/>
            </a:pPr>
            <a:endParaRPr lang="en-US" altLang="ko-KR"/>
          </a:p>
          <a:p>
            <a:pPr algn="ctr">
              <a:defRPr/>
            </a:pPr>
            <a:r>
              <a:rPr lang="ko-KR" altLang="en-US"/>
              <a:t>객체비교</a:t>
            </a:r>
            <a:endParaRPr lang="ko-KR" altLang="en-US"/>
          </a:p>
        </p:txBody>
      </p:sp>
      <p:sp>
        <p:nvSpPr>
          <p:cNvPr id="43" name=""/>
          <p:cNvSpPr/>
          <p:nvPr/>
        </p:nvSpPr>
        <p:spPr>
          <a:xfrm>
            <a:off x="1790699" y="2505075"/>
            <a:ext cx="1924049" cy="723899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p>
            <a:pPr algn="ctr">
              <a:defRPr/>
            </a:pPr>
            <a:endParaRPr/>
          </a:p>
        </p:txBody>
      </p:sp>
      <p:sp>
        <p:nvSpPr>
          <p:cNvPr id="34" name="TextBox 33"/>
          <p:cNvSpPr txBox="1"/>
          <p:nvPr/>
        </p:nvSpPr>
        <p:spPr>
          <a:xfrm>
            <a:off x="2022219" y="2700337"/>
            <a:ext cx="1438953" cy="36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rgbClr val="ffffff"/>
                </a:solidFill>
                <a:latin typeface="+mj-ea"/>
                <a:ea typeface="+mj-ea"/>
                <a:cs typeface="+mn-cs"/>
                <a:hlinkClick r:id="rId2"/>
              </a:rPr>
              <a:t>Comparable</a:t>
            </a:r>
            <a:endParaRPr lang="en-US" altLang="ko-KR">
              <a:solidFill>
                <a:srgbClr val="ffffff"/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44" name=""/>
          <p:cNvSpPr/>
          <p:nvPr/>
        </p:nvSpPr>
        <p:spPr>
          <a:xfrm>
            <a:off x="1809750" y="4514850"/>
            <a:ext cx="1924049" cy="723899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38" name="TextBox 33"/>
          <p:cNvSpPr txBox="1"/>
          <p:nvPr/>
        </p:nvSpPr>
        <p:spPr>
          <a:xfrm>
            <a:off x="2065613" y="4695959"/>
            <a:ext cx="1395210" cy="3655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>
                <a:latin typeface="+mj-ea"/>
                <a:ea typeface="+mj-ea"/>
                <a:cs typeface="+mn-cs"/>
                <a:hlinkClick r:id="rId3"/>
              </a:rPr>
              <a:t>Comparator</a:t>
            </a:r>
            <a:endParaRPr lang="en-US" altLang="ko-KR">
              <a:latin typeface="+mj-ea"/>
              <a:ea typeface="+mj-ea"/>
              <a:cs typeface="+mn-cs"/>
            </a:endParaRPr>
          </a:p>
        </p:txBody>
      </p:sp>
      <p:cxnSp>
        <p:nvCxnSpPr>
          <p:cNvPr id="50" name=""/>
          <p:cNvCxnSpPr>
            <a:stCxn id="43" idx="3"/>
            <a:endCxn id="41" idx="1"/>
          </p:cNvCxnSpPr>
          <p:nvPr/>
        </p:nvCxnSpPr>
        <p:spPr>
          <a:xfrm>
            <a:off x="3714749" y="2867025"/>
            <a:ext cx="4202465" cy="1055158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"/>
          <p:cNvCxnSpPr>
            <a:stCxn id="44" idx="3"/>
            <a:endCxn id="41" idx="1"/>
          </p:cNvCxnSpPr>
          <p:nvPr/>
        </p:nvCxnSpPr>
        <p:spPr>
          <a:xfrm flipV="1">
            <a:off x="3733800" y="3922183"/>
            <a:ext cx="4183415" cy="954617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TextBox 5"/>
          <p:cNvSpPr txBox="1"/>
          <p:nvPr/>
        </p:nvSpPr>
        <p:spPr>
          <a:xfrm>
            <a:off x="1128093" y="2550789"/>
            <a:ext cx="9935813" cy="145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9000">
                <a:solidFill>
                  <a:schemeClr val="lt1"/>
                </a:solidFill>
                <a:latin typeface="G마켓 산스 TTF Bold"/>
                <a:ea typeface="G마켓 산스 TTF Bold"/>
              </a:rPr>
              <a:t>Comparable</a:t>
            </a:r>
            <a:endParaRPr lang="ko-KR" altLang="en-US" sz="9000">
              <a:solidFill>
                <a:schemeClr val="lt1"/>
              </a:solidFill>
              <a:latin typeface="G마켓 산스 TTF Bold"/>
              <a:ea typeface="G마켓 산스 TTF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テキスト ボックス 3"/>
          <p:cNvSpPr txBox="1"/>
          <p:nvPr/>
        </p:nvSpPr>
        <p:spPr>
          <a:xfrm>
            <a:off x="1199037" y="305526"/>
            <a:ext cx="2673828" cy="635544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lvl="0">
              <a:defRPr/>
            </a:pPr>
            <a:r>
              <a:rPr lang="en-US" altLang="ko-KR" sz="3600">
                <a:solidFill>
                  <a:schemeClr val="tx1"/>
                </a:solidFill>
                <a:latin typeface="+mn-ea"/>
              </a:rPr>
              <a:t>Comparable</a:t>
            </a:r>
            <a:endParaRPr lang="ko-KR" altLang="en-US" sz="36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8437" y="305526"/>
            <a:ext cx="56025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00"/>
              <a:t>Part 2</a:t>
            </a:r>
            <a:endParaRPr lang="en-US" altLang="ko-KR" sz="1100"/>
          </a:p>
        </p:txBody>
      </p:sp>
      <p:cxnSp>
        <p:nvCxnSpPr>
          <p:cNvPr id="31" name="직선 연결선 30"/>
          <p:cNvCxnSpPr/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자유형: 도형 26"/>
          <p:cNvSpPr/>
          <p:nvPr/>
        </p:nvSpPr>
        <p:spPr>
          <a:xfrm>
            <a:off x="5794467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vert="horz" wrap="square" lIns="0" tIns="157734" rIns="0" bIns="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/>
            </a:pPr>
            <a:endParaRPr lang="ko-KR" altLang="en-US" sz="4600" kern="1200"/>
          </a:p>
        </p:txBody>
      </p:sp>
      <p:sp>
        <p:nvSpPr>
          <p:cNvPr id="28" name="자유형: 도형 27"/>
          <p:cNvSpPr/>
          <p:nvPr/>
        </p:nvSpPr>
        <p:spPr>
          <a:xfrm>
            <a:off x="8763427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vert="horz" wrap="square" lIns="0" tIns="157734" rIns="0" bIns="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/>
            </a:pPr>
            <a:endParaRPr lang="ko-KR" altLang="en-US" sz="4600" kern="1200"/>
          </a:p>
        </p:txBody>
      </p:sp>
      <p:pic>
        <p:nvPicPr>
          <p:cNvPr id="5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228975" y="1619249"/>
            <a:ext cx="5087246" cy="4352926"/>
          </a:xfrm>
          <a:prstGeom prst="rect">
            <a:avLst/>
          </a:prstGeom>
        </p:spPr>
      </p:pic>
      <p:sp>
        <p:nvSpPr>
          <p:cNvPr id="54" name=""/>
          <p:cNvSpPr/>
          <p:nvPr/>
        </p:nvSpPr>
        <p:spPr>
          <a:xfrm>
            <a:off x="7258050" y="1243012"/>
            <a:ext cx="695324" cy="552450"/>
          </a:xfrm>
          <a:prstGeom prst="rect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2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B</a:t>
            </a:r>
            <a:endParaRPr lang="en-US" altLang="ko-KR"/>
          </a:p>
        </p:txBody>
      </p:sp>
      <p:sp>
        <p:nvSpPr>
          <p:cNvPr id="57" name=""/>
          <p:cNvSpPr/>
          <p:nvPr/>
        </p:nvSpPr>
        <p:spPr>
          <a:xfrm>
            <a:off x="3609975" y="2757486"/>
            <a:ext cx="695324" cy="552450"/>
          </a:xfrm>
          <a:prstGeom prst="rect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2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A</a:t>
            </a:r>
            <a:endParaRPr lang="en-US" altLang="ko-KR"/>
          </a:p>
        </p:txBody>
      </p:sp>
      <p:sp>
        <p:nvSpPr>
          <p:cNvPr id="58" name=""/>
          <p:cNvSpPr/>
          <p:nvPr/>
        </p:nvSpPr>
        <p:spPr>
          <a:xfrm>
            <a:off x="7229475" y="2767012"/>
            <a:ext cx="695324" cy="552450"/>
          </a:xfrm>
          <a:prstGeom prst="rect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2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C</a:t>
            </a:r>
            <a:endParaRPr lang="en-US" altLang="ko-KR"/>
          </a:p>
        </p:txBody>
      </p:sp>
      <p:sp>
        <p:nvSpPr>
          <p:cNvPr id="59" name=""/>
          <p:cNvSpPr/>
          <p:nvPr/>
        </p:nvSpPr>
        <p:spPr>
          <a:xfrm>
            <a:off x="7239000" y="4281487"/>
            <a:ext cx="695324" cy="552450"/>
          </a:xfrm>
          <a:prstGeom prst="rect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2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D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88437" y="305526"/>
            <a:ext cx="56025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00"/>
              <a:t>Part 2</a:t>
            </a:r>
            <a:endParaRPr lang="en-US" altLang="ko-KR" sz="1100"/>
          </a:p>
        </p:txBody>
      </p:sp>
      <p:cxnSp>
        <p:nvCxnSpPr>
          <p:cNvPr id="31" name="직선 연결선 30"/>
          <p:cNvCxnSpPr/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/>
          <p:cNvGrpSpPr/>
          <p:nvPr/>
        </p:nvGrpSpPr>
        <p:grpSpPr>
          <a:xfrm rot="0">
            <a:off x="1270000" y="2109499"/>
            <a:ext cx="10261600" cy="1044000"/>
            <a:chOff x="1866900" y="1511299"/>
            <a:chExt cx="9652000" cy="1155699"/>
          </a:xfrm>
          <a:solidFill>
            <a:schemeClr val="accent3"/>
          </a:solidFill>
        </p:grpSpPr>
        <p:sp>
          <p:nvSpPr>
            <p:cNvPr id="27" name="직사각형 26"/>
            <p:cNvSpPr/>
            <p:nvPr/>
          </p:nvSpPr>
          <p:spPr>
            <a:xfrm>
              <a:off x="1866900" y="1511299"/>
              <a:ext cx="11684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3276600" y="1511299"/>
              <a:ext cx="82423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604325" y="2317642"/>
            <a:ext cx="468629" cy="699878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000" b="1">
                <a:solidFill>
                  <a:schemeClr val="bg1"/>
                </a:solidFill>
              </a:rPr>
              <a:t>1</a:t>
            </a:r>
            <a:endParaRPr lang="ko-KR" altLang="en-US" sz="4000" b="1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36794" y="2304567"/>
            <a:ext cx="6584711" cy="636753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자기 자신과 매개변수 객체를 비교</a:t>
            </a:r>
            <a:endParaRPr lang="ko-KR" altLang="en-US" sz="3600" b="1" spc="-150">
              <a:solidFill>
                <a:schemeClr val="bg1"/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270000" y="3429000"/>
            <a:ext cx="11684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2679700" y="3429000"/>
            <a:ext cx="887095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1613850" y="3615880"/>
            <a:ext cx="468629" cy="697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000" b="1">
                <a:solidFill>
                  <a:schemeClr val="bg1"/>
                </a:solidFill>
              </a:rPr>
              <a:t>2</a:t>
            </a:r>
            <a:endParaRPr lang="ko-KR" altLang="en-US" sz="4000" b="1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936794" y="3602805"/>
            <a:ext cx="6803786" cy="64633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반드시 </a:t>
            </a:r>
            <a:r>
              <a:rPr lang="en-US" altLang="ko-KR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compareTo(Type o)</a:t>
            </a:r>
            <a:r>
              <a:rPr lang="ko-KR" altLang="en-US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를 구현</a:t>
            </a:r>
            <a:endParaRPr lang="ko-KR" altLang="en-US" sz="3600" b="1" spc="-150">
              <a:solidFill>
                <a:schemeClr val="bg1"/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270000" y="4748501"/>
            <a:ext cx="11684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2679700" y="4748501"/>
            <a:ext cx="890905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1613850" y="4935381"/>
            <a:ext cx="468630" cy="696392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000" b="1">
                <a:solidFill>
                  <a:schemeClr val="bg1"/>
                </a:solidFill>
              </a:rPr>
              <a:t>3</a:t>
            </a:r>
            <a:endParaRPr lang="ko-KR" altLang="en-US" sz="4000" b="1">
              <a:solidFill>
                <a:schemeClr val="bg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936791" y="4922306"/>
            <a:ext cx="8394464" cy="646331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java.lang</a:t>
            </a:r>
            <a:r>
              <a:rPr lang="ko-KR" altLang="en-US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에 존재하기 때문에 </a:t>
            </a:r>
            <a:r>
              <a:rPr lang="en-US" altLang="ko-KR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import</a:t>
            </a:r>
            <a:r>
              <a:rPr lang="ko-KR" altLang="en-US" sz="3600" b="1" spc="-150">
                <a:solidFill>
                  <a:schemeClr val="bg1"/>
                </a:solidFill>
                <a:latin typeface="+mj-ea"/>
                <a:ea typeface="+mj-ea"/>
                <a:cs typeface="+mn-cs"/>
              </a:rPr>
              <a:t> 불필요</a:t>
            </a:r>
            <a:endParaRPr lang="ko-KR" altLang="en-US" sz="3600" b="1" spc="-150">
              <a:solidFill>
                <a:schemeClr val="bg1"/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44" name="テキスト ボックス 3"/>
          <p:cNvSpPr txBox="1"/>
          <p:nvPr/>
        </p:nvSpPr>
        <p:spPr>
          <a:xfrm>
            <a:off x="1199037" y="305526"/>
            <a:ext cx="2673828" cy="635544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lvl="0">
              <a:defRPr/>
            </a:pPr>
            <a:r>
              <a:rPr lang="en-US" altLang="ko-KR" sz="3600">
                <a:solidFill>
                  <a:schemeClr val="tx1"/>
                </a:solidFill>
                <a:latin typeface="+mn-ea"/>
              </a:rPr>
              <a:t>Comparable</a:t>
            </a:r>
            <a:endParaRPr lang="ko-KR" altLang="en-US" sz="3600">
              <a:solidFill>
                <a:schemeClr val="tx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TextBox 5"/>
          <p:cNvSpPr txBox="1"/>
          <p:nvPr/>
        </p:nvSpPr>
        <p:spPr>
          <a:xfrm>
            <a:off x="1128093" y="2550789"/>
            <a:ext cx="9935813" cy="145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9000">
                <a:solidFill>
                  <a:schemeClr val="lt1"/>
                </a:solidFill>
                <a:latin typeface="G마켓 산스 TTF Bold"/>
                <a:ea typeface="G마켓 산스 TTF Bold"/>
              </a:rPr>
              <a:t>Comparator</a:t>
            </a:r>
            <a:endParaRPr lang="en-US" altLang="ko-KR" sz="9000">
              <a:solidFill>
                <a:schemeClr val="lt1"/>
              </a:solidFill>
              <a:latin typeface="G마켓 산스 TTF Bold"/>
              <a:ea typeface="G마켓 산스 TTF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テキスト ボックス 3"/>
          <p:cNvSpPr txBox="1"/>
          <p:nvPr/>
        </p:nvSpPr>
        <p:spPr>
          <a:xfrm>
            <a:off x="1199037" y="305526"/>
            <a:ext cx="2597628" cy="635544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lvl="0">
              <a:defRPr/>
            </a:pPr>
            <a:r>
              <a:rPr lang="en-US" altLang="ko-KR" sz="3600">
                <a:solidFill>
                  <a:schemeClr val="tx1"/>
                </a:solidFill>
                <a:latin typeface="+mn-ea"/>
              </a:rPr>
              <a:t>Comparator</a:t>
            </a:r>
            <a:endParaRPr lang="en-US" altLang="ko-KR" sz="36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8437" y="305526"/>
            <a:ext cx="56025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00"/>
              <a:t>Part 3</a:t>
            </a:r>
            <a:endParaRPr lang="en-US" altLang="ko-KR" sz="1100"/>
          </a:p>
        </p:txBody>
      </p:sp>
      <p:cxnSp>
        <p:nvCxnSpPr>
          <p:cNvPr id="31" name="직선 연결선 30"/>
          <p:cNvCxnSpPr/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자유형: 도형 26"/>
          <p:cNvSpPr/>
          <p:nvPr/>
        </p:nvSpPr>
        <p:spPr>
          <a:xfrm>
            <a:off x="5556342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vert="horz" wrap="square" lIns="0" tIns="157734" rIns="0" bIns="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/>
            </a:pPr>
            <a:endParaRPr lang="ko-KR" altLang="en-US" sz="4600" kern="1200"/>
          </a:p>
        </p:txBody>
      </p:sp>
      <p:sp>
        <p:nvSpPr>
          <p:cNvPr id="54" name=""/>
          <p:cNvSpPr/>
          <p:nvPr/>
        </p:nvSpPr>
        <p:spPr>
          <a:xfrm>
            <a:off x="7524750" y="1776412"/>
            <a:ext cx="695324" cy="552450"/>
          </a:xfrm>
          <a:prstGeom prst="rect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2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B</a:t>
            </a:r>
            <a:endParaRPr lang="en-US" altLang="ko-KR"/>
          </a:p>
        </p:txBody>
      </p:sp>
      <p:sp>
        <p:nvSpPr>
          <p:cNvPr id="57" name=""/>
          <p:cNvSpPr/>
          <p:nvPr/>
        </p:nvSpPr>
        <p:spPr>
          <a:xfrm>
            <a:off x="3371850" y="3152775"/>
            <a:ext cx="695324" cy="552450"/>
          </a:xfrm>
          <a:prstGeom prst="rect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2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A</a:t>
            </a:r>
            <a:endParaRPr lang="en-US" altLang="ko-KR"/>
          </a:p>
        </p:txBody>
      </p:sp>
      <p:sp>
        <p:nvSpPr>
          <p:cNvPr id="58" name=""/>
          <p:cNvSpPr/>
          <p:nvPr/>
        </p:nvSpPr>
        <p:spPr>
          <a:xfrm>
            <a:off x="7524750" y="4862512"/>
            <a:ext cx="695324" cy="552450"/>
          </a:xfrm>
          <a:prstGeom prst="rect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2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C</a:t>
            </a:r>
            <a:endParaRPr lang="en-US" altLang="ko-KR"/>
          </a:p>
        </p:txBody>
      </p:sp>
      <p:cxnSp>
        <p:nvCxnSpPr>
          <p:cNvPr id="60" name=""/>
          <p:cNvCxnSpPr>
            <a:stCxn id="54" idx="2"/>
            <a:endCxn id="58" idx="0"/>
          </p:cNvCxnSpPr>
          <p:nvPr/>
        </p:nvCxnSpPr>
        <p:spPr>
          <a:xfrm rot="16200000" flipH="1">
            <a:off x="6605588" y="3595687"/>
            <a:ext cx="2533650" cy="0"/>
          </a:xfrm>
          <a:prstGeom prst="straightConnector1">
            <a:avLst/>
          </a:prstGeom>
          <a:ln w="38100">
            <a:solidFill>
              <a:schemeClr val="accent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"/>
          <p:cNvCxnSpPr>
            <a:stCxn id="57" idx="3"/>
            <a:endCxn id="54" idx="1"/>
          </p:cNvCxnSpPr>
          <p:nvPr/>
        </p:nvCxnSpPr>
        <p:spPr>
          <a:xfrm flipV="1">
            <a:off x="4067175" y="2052637"/>
            <a:ext cx="3457575" cy="1376363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"/>
          <p:cNvCxnSpPr>
            <a:stCxn id="57" idx="3"/>
            <a:endCxn id="58" idx="1"/>
          </p:cNvCxnSpPr>
          <p:nvPr/>
        </p:nvCxnSpPr>
        <p:spPr>
          <a:xfrm>
            <a:off x="4067175" y="3429000"/>
            <a:ext cx="3457575" cy="1709737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"/>
          <p:cNvSpPr txBox="1"/>
          <p:nvPr/>
        </p:nvSpPr>
        <p:spPr>
          <a:xfrm>
            <a:off x="7981951" y="3226593"/>
            <a:ext cx="619125" cy="404812"/>
          </a:xfrm>
          <a:prstGeom prst="rect">
            <a:avLst/>
          </a:prstGeom>
        </p:spPr>
        <p:txBody>
          <a:bodyPr wrap="square"/>
          <a:p>
            <a:pPr>
              <a:defRPr/>
            </a:pPr>
            <a:r>
              <a:rPr lang="en-US" altLang="ko-KR"/>
              <a:t>+</a:t>
            </a:r>
            <a:r>
              <a:rPr lang="ko-KR" altLang="en-US"/>
              <a:t> </a:t>
            </a:r>
            <a:r>
              <a:rPr lang="en-US" altLang="ko-KR"/>
              <a:t>3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COLOR_SKY_BLUE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0d509e"/>
      </a:accent1>
      <a:accent2>
        <a:srgbClr val="f5c437"/>
      </a:accent2>
      <a:accent3>
        <a:srgbClr val="00a9ea"/>
      </a:accent3>
      <a:accent4>
        <a:srgbClr val="018edd"/>
      </a:accent4>
      <a:accent5>
        <a:srgbClr val="fdf54f"/>
      </a:accent5>
      <a:accent6>
        <a:srgbClr val="59d3f5"/>
      </a:accent6>
      <a:hlink>
        <a:srgbClr val="757070"/>
      </a:hlink>
      <a:folHlink>
        <a:srgbClr val="757070"/>
      </a:folHlink>
    </a:clrScheme>
    <a:fontScheme name="G마켓 산스와 나눔스퀘어">
      <a:majorFont>
        <a:latin typeface="G마켓 산스 TTF Bold"/>
        <a:ea typeface="나눔스퀘어 ExtraBold"/>
        <a:cs typeface=""/>
      </a:majorFont>
      <a:minorFont>
        <a:latin typeface="G마켓 산스 TTF Medium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1588</ep:Words>
  <ep:PresentationFormat>와이드스크린</ep:PresentationFormat>
  <ep:Paragraphs>273</ep:Paragraphs>
  <ep:Slides>18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ep:HeadingPairs>
  <ep:TitlesOfParts>
    <vt:vector size="19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2020-02-09T06:06:54.000</dcterms:created>
  <dc:creator>Saebyeol Yu</dc:creator>
  <cp:lastModifiedBy>huhc1</cp:lastModifiedBy>
  <dcterms:modified xsi:type="dcterms:W3CDTF">2022-02-11T07:12:18.298</dcterms:modified>
  <cp:revision>75</cp:revision>
  <dc:title>PowerPoint 프레젠테이션</dc:title>
  <cp:version>1000.0000.01</cp:version>
</cp:coreProperties>
</file>

<file path=docProps/thumbnail.jpeg>
</file>